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2" r:id="rId3"/>
    <p:sldId id="285" r:id="rId4"/>
    <p:sldId id="291" r:id="rId5"/>
    <p:sldId id="289" r:id="rId6"/>
    <p:sldId id="287" r:id="rId7"/>
    <p:sldId id="286" r:id="rId8"/>
    <p:sldId id="290" r:id="rId9"/>
    <p:sldId id="288" r:id="rId1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77" autoAdjust="0"/>
    <p:restoredTop sz="94660"/>
  </p:normalViewPr>
  <p:slideViewPr>
    <p:cSldViewPr>
      <p:cViewPr varScale="1">
        <p:scale>
          <a:sx n="70" d="100"/>
          <a:sy n="70" d="100"/>
        </p:scale>
        <p:origin x="-1368" y="-84"/>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4826F053-36FF-473E-A216-4302ACAA8DEC}" type="datetimeFigureOut">
              <a:rPr lang="en-US"/>
              <a:pPr>
                <a:defRPr/>
              </a:pPr>
              <a:t>2/3/2016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C9973EC-A052-4892-A28E-297A9C75861A}"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A7F1261-9A43-4E61-B0AC-F42228FE9AD1}" type="datetimeFigureOut">
              <a:rPr lang="en-US"/>
              <a:pPr>
                <a:defRPr/>
              </a:pPr>
              <a:t>2/3/2016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5CBEF8F-1515-4FB9-8DC5-EA677A2A6892}"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776F0E5-7581-4CD0-BBBA-13141CD7E4F2}" type="datetimeFigureOut">
              <a:rPr lang="en-US"/>
              <a:pPr>
                <a:defRPr/>
              </a:pPr>
              <a:t>2/3/2016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04C2542-89F2-407D-8F94-7704805D3FAF}"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6E809DA-C3E3-499B-8B45-5B8FCF47EB93}" type="datetimeFigureOut">
              <a:rPr lang="en-US"/>
              <a:pPr>
                <a:defRPr/>
              </a:pPr>
              <a:t>2/3/2016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5DD64F8-DC16-4517-9891-40DB160CF97B}"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B126D455-08DF-406B-A295-4CC9F1BD808F}" type="datetimeFigureOut">
              <a:rPr lang="en-US"/>
              <a:pPr>
                <a:defRPr/>
              </a:pPr>
              <a:t>2/3/2016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E0674E9-3BFD-4CE9-BB84-0951A44568D2}"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930DEB0B-A125-4D50-826B-10B4D96C2A8B}" type="datetimeFigureOut">
              <a:rPr lang="en-US"/>
              <a:pPr>
                <a:defRPr/>
              </a:pPr>
              <a:t>2/3/2016</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03B2907-29CA-4BC6-B5B5-2E6CE9C656E4}"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48E341B-B1BE-414E-895F-713335F5FBBB}" type="datetimeFigureOut">
              <a:rPr lang="en-US"/>
              <a:pPr>
                <a:defRPr/>
              </a:pPr>
              <a:t>2/3/2016</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A0105C70-0456-4FA7-A04B-8DB73F33CF5B}"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5000D60F-0A38-44E0-9CFB-E514E6BEF1F6}" type="datetimeFigureOut">
              <a:rPr lang="en-US"/>
              <a:pPr>
                <a:defRPr/>
              </a:pPr>
              <a:t>2/3/2016</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2EEA36B7-EF83-492A-BAA4-32E4CEA08BCF}"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61D44A1-225B-4E55-809A-494FE104497F}" type="datetimeFigureOut">
              <a:rPr lang="en-US"/>
              <a:pPr>
                <a:defRPr/>
              </a:pPr>
              <a:t>2/3/2016</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DE3A7C7B-90F8-4DA8-9A12-A471B1D7E5AB}"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F2B18AF-9D10-44CC-9C15-BEE5A7E1675C}" type="datetimeFigureOut">
              <a:rPr lang="en-US"/>
              <a:pPr>
                <a:defRPr/>
              </a:pPr>
              <a:t>2/3/2016</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42FF5E3-998B-4B79-9C3C-E41C39403043}"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2BF2BC4-9587-46B8-9804-C5CE8A323C4A}" type="datetimeFigureOut">
              <a:rPr lang="en-US"/>
              <a:pPr>
                <a:defRPr/>
              </a:pPr>
              <a:t>2/3/2016</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3458670-E8A4-49BF-B45C-3C2E13F542D7}"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14E2B448-E5DC-4B41-99DE-D82F155EFB03}" type="datetimeFigureOut">
              <a:rPr lang="en-US"/>
              <a:pPr>
                <a:defRPr/>
              </a:pPr>
              <a:t>2/3/2016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FA89554F-DB24-4D4A-B8C3-58150F0799C9}"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ctrTitle"/>
          </p:nvPr>
        </p:nvSpPr>
        <p:spPr>
          <a:xfrm>
            <a:off x="685800" y="2133600"/>
            <a:ext cx="7696200" cy="1600200"/>
          </a:xfrm>
        </p:spPr>
        <p:txBody>
          <a:bodyPr/>
          <a:lstStyle/>
          <a:p>
            <a:pPr eaLnBrk="1" hangingPunct="1"/>
            <a:r>
              <a:rPr lang="en-US" sz="3600" smtClean="0"/>
              <a:t>Making the Right Connections for this Life &amp; the Next!</a:t>
            </a:r>
            <a:r>
              <a:rPr lang="en-US" sz="3600" i="1" smtClean="0"/>
              <a:t/>
            </a:r>
            <a:br>
              <a:rPr lang="en-US" sz="3600" i="1" smtClean="0"/>
            </a:br>
            <a:r>
              <a:rPr lang="en-US" sz="2800" smtClean="0"/>
              <a:t>Year of Faith Networking Bible Study</a:t>
            </a:r>
            <a:r>
              <a:rPr lang="en-US" sz="5400" smtClean="0"/>
              <a:t/>
            </a:r>
            <a:br>
              <a:rPr lang="en-US" sz="5400" smtClean="0"/>
            </a:br>
            <a:r>
              <a:rPr lang="en-US" sz="2200" smtClean="0"/>
              <a:t>October 23, 2012</a:t>
            </a:r>
            <a:endParaRPr lang="en-US" sz="5400" smtClean="0"/>
          </a:p>
        </p:txBody>
      </p:sp>
      <p:sp>
        <p:nvSpPr>
          <p:cNvPr id="13314" name="Subtitle 2"/>
          <p:cNvSpPr>
            <a:spLocks noGrp="1"/>
          </p:cNvSpPr>
          <p:nvPr>
            <p:ph type="subTitle" idx="1"/>
          </p:nvPr>
        </p:nvSpPr>
        <p:spPr>
          <a:xfrm>
            <a:off x="1066800" y="4648200"/>
            <a:ext cx="7086600" cy="838200"/>
          </a:xfrm>
        </p:spPr>
        <p:txBody>
          <a:bodyPr/>
          <a:lstStyle/>
          <a:p>
            <a:pPr eaLnBrk="1" hangingPunct="1">
              <a:lnSpc>
                <a:spcPct val="80000"/>
              </a:lnSpc>
            </a:pPr>
            <a:endParaRPr lang="en-US" sz="2000" smtClean="0">
              <a:solidFill>
                <a:srgbClr val="898989"/>
              </a:solidFill>
            </a:endParaRPr>
          </a:p>
          <a:p>
            <a:pPr eaLnBrk="1" hangingPunct="1">
              <a:lnSpc>
                <a:spcPct val="80000"/>
              </a:lnSpc>
            </a:pPr>
            <a:r>
              <a:rPr lang="en-US" sz="2000" smtClean="0">
                <a:solidFill>
                  <a:srgbClr val="898989"/>
                </a:solidFill>
              </a:rPr>
              <a:t>By Linda A. Weaver</a:t>
            </a:r>
          </a:p>
        </p:txBody>
      </p:sp>
      <p:cxnSp>
        <p:nvCxnSpPr>
          <p:cNvPr id="5" name="Straight Connector 4"/>
          <p:cNvCxnSpPr/>
          <p:nvPr/>
        </p:nvCxnSpPr>
        <p:spPr>
          <a:xfrm>
            <a:off x="0" y="5867400"/>
            <a:ext cx="9144000" cy="0"/>
          </a:xfrm>
          <a:prstGeom prst="line">
            <a:avLst/>
          </a:prstGeom>
          <a:ln w="76200">
            <a:solidFill>
              <a:schemeClr val="tx2">
                <a:lumMod val="50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0" y="6019800"/>
            <a:ext cx="9144000" cy="0"/>
          </a:xfrm>
          <a:prstGeom prst="line">
            <a:avLst/>
          </a:prstGeom>
          <a:ln w="76200">
            <a:solidFill>
              <a:schemeClr val="tx2">
                <a:lumMod val="50000"/>
              </a:schemeClr>
            </a:solidFill>
          </a:ln>
        </p:spPr>
        <p:style>
          <a:lnRef idx="1">
            <a:schemeClr val="accent1"/>
          </a:lnRef>
          <a:fillRef idx="0">
            <a:schemeClr val="accent1"/>
          </a:fillRef>
          <a:effectRef idx="0">
            <a:schemeClr val="accent1"/>
          </a:effectRef>
          <a:fontRef idx="minor">
            <a:schemeClr val="tx1"/>
          </a:fontRef>
        </p:style>
      </p:cxnSp>
      <p:pic>
        <p:nvPicPr>
          <p:cNvPr id="13317" name="Picture 8" descr="croppedOneUltimateNetwork-5a"/>
          <p:cNvPicPr>
            <a:picLocks noChangeAspect="1" noChangeArrowheads="1"/>
          </p:cNvPicPr>
          <p:nvPr/>
        </p:nvPicPr>
        <p:blipFill>
          <a:blip r:embed="rId2"/>
          <a:srcRect/>
          <a:stretch>
            <a:fillRect/>
          </a:stretch>
        </p:blipFill>
        <p:spPr bwMode="auto">
          <a:xfrm>
            <a:off x="2971800" y="304800"/>
            <a:ext cx="3305175" cy="15716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Grp="1"/>
          </p:cNvSpPr>
          <p:nvPr>
            <p:ph type="title"/>
          </p:nvPr>
        </p:nvSpPr>
        <p:spPr>
          <a:xfrm>
            <a:off x="0" y="1219200"/>
            <a:ext cx="9144000" cy="1096963"/>
          </a:xfrm>
        </p:spPr>
        <p:txBody>
          <a:bodyPr/>
          <a:lstStyle/>
          <a:p>
            <a:r>
              <a:rPr lang="en-US" sz="3600" b="1" smtClean="0">
                <a:solidFill>
                  <a:srgbClr val="10253F"/>
                </a:solidFill>
              </a:rPr>
              <a:t>Surviving &amp; Thriving at a Networking Event!</a:t>
            </a:r>
          </a:p>
        </p:txBody>
      </p:sp>
      <p:sp>
        <p:nvSpPr>
          <p:cNvPr id="14338" name="Rectangle 3"/>
          <p:cNvSpPr>
            <a:spLocks noGrp="1"/>
          </p:cNvSpPr>
          <p:nvPr>
            <p:ph type="body" idx="1"/>
          </p:nvPr>
        </p:nvSpPr>
        <p:spPr>
          <a:xfrm>
            <a:off x="2057400" y="2362200"/>
            <a:ext cx="4953000" cy="3581400"/>
          </a:xfrm>
        </p:spPr>
        <p:txBody>
          <a:bodyPr/>
          <a:lstStyle/>
          <a:p>
            <a:r>
              <a:rPr lang="en-US" sz="2800" smtClean="0"/>
              <a:t>Get a Strategy</a:t>
            </a:r>
          </a:p>
          <a:p>
            <a:r>
              <a:rPr lang="en-US" sz="2800" smtClean="0"/>
              <a:t>Best Places to  Network</a:t>
            </a:r>
          </a:p>
          <a:p>
            <a:r>
              <a:rPr lang="en-US" sz="2800" smtClean="0"/>
              <a:t>The Art of Conversation</a:t>
            </a:r>
          </a:p>
          <a:p>
            <a:r>
              <a:rPr lang="en-US" sz="2800" smtClean="0"/>
              <a:t>Dress &amp; Related Issues</a:t>
            </a:r>
          </a:p>
          <a:p>
            <a:pPr>
              <a:buFont typeface="Arial" charset="0"/>
              <a:buNone/>
            </a:pPr>
            <a:endParaRPr lang="en-US"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p:cNvSpPr>
          <p:nvPr>
            <p:ph type="title"/>
          </p:nvPr>
        </p:nvSpPr>
        <p:spPr>
          <a:xfrm>
            <a:off x="457200" y="152400"/>
            <a:ext cx="8229600" cy="411163"/>
          </a:xfrm>
        </p:spPr>
        <p:txBody>
          <a:bodyPr/>
          <a:lstStyle/>
          <a:p>
            <a:pPr>
              <a:defRPr/>
            </a:pPr>
            <a:r>
              <a:rPr lang="en-US" sz="4000" b="1" dirty="0" smtClean="0">
                <a:solidFill>
                  <a:schemeClr val="tx2">
                    <a:lumMod val="50000"/>
                  </a:schemeClr>
                </a:solidFill>
              </a:rPr>
              <a:t>Strategy</a:t>
            </a:r>
          </a:p>
        </p:txBody>
      </p:sp>
      <p:sp>
        <p:nvSpPr>
          <p:cNvPr id="15362" name="Rectangle 3"/>
          <p:cNvSpPr>
            <a:spLocks noGrp="1"/>
          </p:cNvSpPr>
          <p:nvPr>
            <p:ph type="body" idx="1"/>
          </p:nvPr>
        </p:nvSpPr>
        <p:spPr>
          <a:xfrm>
            <a:off x="381000" y="762000"/>
            <a:ext cx="8305800" cy="5715000"/>
          </a:xfrm>
        </p:spPr>
        <p:txBody>
          <a:bodyPr/>
          <a:lstStyle/>
          <a:p>
            <a:pPr>
              <a:lnSpc>
                <a:spcPct val="80000"/>
              </a:lnSpc>
            </a:pPr>
            <a:r>
              <a:rPr lang="en-US" sz="1400" b="1" smtClean="0"/>
              <a:t>Get a game Plan.</a:t>
            </a:r>
            <a:r>
              <a:rPr lang="en-US" sz="1400" smtClean="0"/>
              <a:t>  What do you want to accomplish?  Your goal should be to make a few new friends. Rarely will you meet the person who has the exact opportunity you want at any networking function.  Yet, if you make a friend, a month or six months later when that opportunity comes across his or her desk, he or she will think of you and know how to contact you AND care enough to pick up the phone. How many business cards do you have and you can’t remember what the person even looks like – even an hour after the event??  Just try to make a few new friends. If the event is a series of meetings, come month after month. Networking is building relationships – and better yet - friendships. You don’t build relationships when you just spend 10 minutes with someone.  That happens best when you see each other repeatedly over time. </a:t>
            </a:r>
          </a:p>
          <a:p>
            <a:pPr>
              <a:lnSpc>
                <a:spcPct val="80000"/>
              </a:lnSpc>
            </a:pPr>
            <a:endParaRPr lang="en-US" sz="1400" b="1" smtClean="0"/>
          </a:p>
          <a:p>
            <a:pPr>
              <a:lnSpc>
                <a:spcPct val="80000"/>
              </a:lnSpc>
            </a:pPr>
            <a:r>
              <a:rPr lang="en-US" sz="1400" b="1" smtClean="0"/>
              <a:t>If you are shy, make it a game. </a:t>
            </a:r>
            <a:r>
              <a:rPr lang="en-US" sz="1400" smtClean="0"/>
              <a:t>No one has to know you are the only one playing.  Some books say that over 90% of us are shy and uncomfortable networking. When I was a first year lawyer, my firm had its big annual dinner with 400+ clients at the Chicago Athletic Association.  There were about 15 brand new associates.  At the event, I noticed how my peers all congregated together and headed for the safety of the same dinner tables. I thought, “I’ve heard that it’s the rainmakers who make partner. How can I (a little 1st year associate) get to meet clients?”  I made up a game. I went around to the clients telling them that there was a competition between the 1st years to see who could collect the most business cards.  (I was the only one who realized at that early age that “the game” was all about making the right connections…)  They were happy to help, and when I left that firm, I took one of the clients I met that night with me. At a networking event, everyone is there to meet people.  Go for it!</a:t>
            </a:r>
          </a:p>
          <a:p>
            <a:pPr>
              <a:lnSpc>
                <a:spcPct val="80000"/>
              </a:lnSpc>
            </a:pPr>
            <a:endParaRPr lang="en-US" sz="1400" smtClean="0"/>
          </a:p>
          <a:p>
            <a:pPr>
              <a:lnSpc>
                <a:spcPct val="80000"/>
              </a:lnSpc>
            </a:pPr>
            <a:r>
              <a:rPr lang="en-US" sz="1400" b="1" smtClean="0"/>
              <a:t>Volunteer to help.</a:t>
            </a:r>
            <a:r>
              <a:rPr lang="en-US" sz="1400" smtClean="0"/>
              <a:t>  Volunteer to be a greeter!  (It is the best way to have an excuse to talk to them…)  </a:t>
            </a:r>
          </a:p>
          <a:p>
            <a:pPr>
              <a:lnSpc>
                <a:spcPct val="80000"/>
              </a:lnSpc>
            </a:pPr>
            <a:endParaRPr lang="en-US" sz="1400" smtClean="0"/>
          </a:p>
          <a:p>
            <a:pPr>
              <a:lnSpc>
                <a:spcPct val="80000"/>
              </a:lnSpc>
            </a:pPr>
            <a:r>
              <a:rPr lang="en-US" sz="1400" b="1" smtClean="0"/>
              <a:t>Do your homework before the event</a:t>
            </a:r>
            <a:r>
              <a:rPr lang="en-US" sz="1400" smtClean="0"/>
              <a:t>. If there is a speaker you want to talk to, do some research.  LinkedIn is a great way to get some good information on people you know will be at an event – including the organizers. Then you don’t have to start with “Hi, how are you?” You can start with, “Hi, I read about that interesting project you are working on….”  </a:t>
            </a:r>
          </a:p>
          <a:p>
            <a:pPr>
              <a:lnSpc>
                <a:spcPct val="80000"/>
              </a:lnSpc>
              <a:buFont typeface="Arial" charset="0"/>
              <a:buNone/>
            </a:pPr>
            <a:endParaRPr lang="en-US" sz="1400" smtClean="0"/>
          </a:p>
          <a:p>
            <a:pPr>
              <a:lnSpc>
                <a:spcPct val="80000"/>
              </a:lnSpc>
            </a:pPr>
            <a:r>
              <a:rPr lang="en-US" sz="1400" smtClean="0"/>
              <a:t>Don’t rush in at the last minute to a function (unless you have no choice…)  Come early and get the lay of the land.  It will give you a chance to get collected and prepared. </a:t>
            </a:r>
          </a:p>
          <a:p>
            <a:pPr>
              <a:lnSpc>
                <a:spcPct val="80000"/>
              </a:lnSpc>
              <a:buFont typeface="Arial" charset="0"/>
              <a:buNone/>
            </a:pPr>
            <a:endParaRPr lang="en-US" sz="1400" smtClean="0"/>
          </a:p>
          <a:p>
            <a:pPr>
              <a:lnSpc>
                <a:spcPct val="80000"/>
              </a:lnSpc>
              <a:buFont typeface="Arial" charset="0"/>
              <a:buNone/>
            </a:pPr>
            <a:endParaRPr lang="en-US" sz="140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p:cNvSpPr>
          <p:nvPr>
            <p:ph type="title"/>
          </p:nvPr>
        </p:nvSpPr>
        <p:spPr>
          <a:xfrm>
            <a:off x="457200" y="274638"/>
            <a:ext cx="8229600" cy="563562"/>
          </a:xfrm>
        </p:spPr>
        <p:txBody>
          <a:bodyPr/>
          <a:lstStyle/>
          <a:p>
            <a:r>
              <a:rPr lang="en-US" sz="4000" smtClean="0"/>
              <a:t>More Strategy</a:t>
            </a:r>
          </a:p>
        </p:txBody>
      </p:sp>
      <p:sp>
        <p:nvSpPr>
          <p:cNvPr id="16386" name="Rectangle 3"/>
          <p:cNvSpPr>
            <a:spLocks noGrp="1"/>
          </p:cNvSpPr>
          <p:nvPr>
            <p:ph type="body" idx="1"/>
          </p:nvPr>
        </p:nvSpPr>
        <p:spPr>
          <a:xfrm>
            <a:off x="457200" y="1143000"/>
            <a:ext cx="8229600" cy="4983163"/>
          </a:xfrm>
        </p:spPr>
        <p:txBody>
          <a:bodyPr/>
          <a:lstStyle/>
          <a:p>
            <a:pPr>
              <a:lnSpc>
                <a:spcPct val="80000"/>
              </a:lnSpc>
            </a:pPr>
            <a:r>
              <a:rPr lang="en-US" sz="1600" b="1" smtClean="0"/>
              <a:t>Network with a partner.  </a:t>
            </a:r>
            <a:r>
              <a:rPr lang="en-US" sz="1600" smtClean="0"/>
              <a:t>Divide and conquer. DO NOT sit at the same table.  You already know your friend…    For the first half of the networking event, split up and meet different people.  Now you have twice as many contacts between the two of you.  Make sure you  understand each other’s objectives so you can help promote each other.  In the second half, you can now introduce each other to people who might be particularly interesting or helpful.  How much nicer would it be for your networking partner to then introduce you to someone she met and say, “Let me introduce you to my good friend, John,  who is absolutely THE best accountant in the Northwest suburbs!”  It will sound better coming from your friend. </a:t>
            </a:r>
          </a:p>
          <a:p>
            <a:pPr>
              <a:lnSpc>
                <a:spcPct val="80000"/>
              </a:lnSpc>
              <a:buFont typeface="Arial" charset="0"/>
              <a:buNone/>
            </a:pPr>
            <a:endParaRPr lang="en-US" sz="1600" smtClean="0"/>
          </a:p>
          <a:p>
            <a:pPr>
              <a:lnSpc>
                <a:spcPct val="80000"/>
              </a:lnSpc>
              <a:buFont typeface="Arial" charset="0"/>
              <a:buNone/>
            </a:pPr>
            <a:endParaRPr lang="en-US" sz="1600" smtClean="0"/>
          </a:p>
          <a:p>
            <a:pPr>
              <a:lnSpc>
                <a:spcPct val="80000"/>
              </a:lnSpc>
            </a:pPr>
            <a:r>
              <a:rPr lang="en-US" sz="1600" b="1" smtClean="0"/>
              <a:t>Scan the room for good opportunities to introduce yourself to people: </a:t>
            </a:r>
            <a:r>
              <a:rPr lang="en-US" sz="1600" smtClean="0"/>
              <a:t>Look for people standing by themselves – they might really appreciate your saving them!   Remember the Mayor’s Aunt:  Last fall I went to a “meet and greet” for the Mayor of a town in Indiana.  I had never been to a “meet and greet.”  I entered the room and saw a woman sitting by herself at a table not talking to anyone.  I went over to her and said, “Hi, my name is Linda. I’ve never been to a “meet and greet” before. Care if I practice with you?”  She was so relieved. She said she had never been to one either and had no idea what to do.  She was the newly-elected mayor’s Aunt, and she was delightful!  Well…. You know what I did the rest of the night.  I grabbed her by the arm and took her to every group of people at that event and said, “Hi, this is the mayor’s Aunt ____. We’re practicing meeting and greeting, and we want to practice with you!”  Then she would laugh and so would everyone else.  We had a great time all night.  Be creative. Be fun!  </a:t>
            </a:r>
          </a:p>
          <a:p>
            <a:pPr>
              <a:lnSpc>
                <a:spcPct val="80000"/>
              </a:lnSpc>
            </a:pPr>
            <a:endParaRPr lang="en-US" sz="160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p:cNvSpPr>
          <p:nvPr>
            <p:ph type="title"/>
          </p:nvPr>
        </p:nvSpPr>
        <p:spPr>
          <a:xfrm>
            <a:off x="457200" y="304800"/>
            <a:ext cx="8229600" cy="609600"/>
          </a:xfrm>
        </p:spPr>
        <p:txBody>
          <a:bodyPr/>
          <a:lstStyle/>
          <a:p>
            <a:r>
              <a:rPr lang="en-US" sz="2800" b="1" smtClean="0">
                <a:solidFill>
                  <a:srgbClr val="10253F"/>
                </a:solidFill>
              </a:rPr>
              <a:t>Strategy Cont…</a:t>
            </a:r>
          </a:p>
        </p:txBody>
      </p:sp>
      <p:sp>
        <p:nvSpPr>
          <p:cNvPr id="17410" name="Rectangle 3"/>
          <p:cNvSpPr>
            <a:spLocks noGrp="1"/>
          </p:cNvSpPr>
          <p:nvPr>
            <p:ph type="body" idx="1"/>
          </p:nvPr>
        </p:nvSpPr>
        <p:spPr>
          <a:xfrm>
            <a:off x="457200" y="990600"/>
            <a:ext cx="8229600" cy="5334000"/>
          </a:xfrm>
        </p:spPr>
        <p:txBody>
          <a:bodyPr/>
          <a:lstStyle/>
          <a:p>
            <a:pPr>
              <a:lnSpc>
                <a:spcPct val="80000"/>
              </a:lnSpc>
            </a:pPr>
            <a:r>
              <a:rPr lang="en-US" sz="1600" b="1" smtClean="0"/>
              <a:t>More opportunities to introduce yourself….</a:t>
            </a:r>
            <a:endParaRPr lang="en-US" sz="1600" smtClean="0"/>
          </a:p>
          <a:p>
            <a:pPr lvl="1">
              <a:lnSpc>
                <a:spcPct val="80000"/>
              </a:lnSpc>
            </a:pPr>
            <a:r>
              <a:rPr lang="en-US" sz="1600" smtClean="0"/>
              <a:t>Two people standing together face to face vs. two people in an open stance.  One posture invites others to join the group. The other says, “we are in a private conversation.” </a:t>
            </a:r>
          </a:p>
          <a:p>
            <a:pPr lvl="1">
              <a:lnSpc>
                <a:spcPct val="80000"/>
              </a:lnSpc>
            </a:pPr>
            <a:r>
              <a:rPr lang="en-US" sz="1600" smtClean="0"/>
              <a:t>When you are talking to others, unless you really want to have a private conversation, stand slightly perpendicular to each other in an open position and invite others walking by into the conversation.  They will appreciate being welcomed and you won’t get “cornered” as easily.</a:t>
            </a:r>
          </a:p>
          <a:p>
            <a:pPr lvl="1">
              <a:lnSpc>
                <a:spcPct val="80000"/>
              </a:lnSpc>
            </a:pPr>
            <a:r>
              <a:rPr lang="en-US" sz="1600" smtClean="0"/>
              <a:t>Watch for people in a group who are looking around trying to figure out how to get out of a conversation.  Save them.</a:t>
            </a:r>
          </a:p>
          <a:p>
            <a:pPr lvl="1">
              <a:lnSpc>
                <a:spcPct val="80000"/>
              </a:lnSpc>
            </a:pPr>
            <a:r>
              <a:rPr lang="en-US" sz="1600" smtClean="0"/>
              <a:t>When talking to someone, don’t be the one scanning around for a “better opportunity.”  Give your full attention to that person while you are there, and then move on. </a:t>
            </a:r>
          </a:p>
          <a:p>
            <a:pPr lvl="1">
              <a:lnSpc>
                <a:spcPct val="80000"/>
              </a:lnSpc>
            </a:pPr>
            <a:r>
              <a:rPr lang="en-US" sz="1600" smtClean="0"/>
              <a:t>And of course…. The food table…  It’s easy to meet people over a cocktail meatball! Yum. Isn’t this food good! (If it’s horrible, don’t complain.)</a:t>
            </a:r>
          </a:p>
          <a:p>
            <a:pPr lvl="1">
              <a:lnSpc>
                <a:spcPct val="80000"/>
              </a:lnSpc>
            </a:pPr>
            <a:endParaRPr lang="en-US" sz="1600" b="1" smtClean="0"/>
          </a:p>
          <a:p>
            <a:pPr>
              <a:lnSpc>
                <a:spcPct val="80000"/>
              </a:lnSpc>
            </a:pPr>
            <a:r>
              <a:rPr lang="en-US" sz="1600" b="1" smtClean="0"/>
              <a:t>Don’t monopolize people.  </a:t>
            </a:r>
            <a:r>
              <a:rPr lang="en-US" sz="1600" smtClean="0"/>
              <a:t>You don’t do them or yourself any favors.  I know it is safe once you have found someone nice to talk to, but you need to keep moving and meeting people. </a:t>
            </a:r>
          </a:p>
          <a:p>
            <a:pPr>
              <a:lnSpc>
                <a:spcPct val="80000"/>
              </a:lnSpc>
              <a:buFont typeface="Arial" charset="0"/>
              <a:buNone/>
            </a:pPr>
            <a:endParaRPr lang="en-US" sz="1600" b="1" smtClean="0"/>
          </a:p>
          <a:p>
            <a:pPr>
              <a:lnSpc>
                <a:spcPct val="80000"/>
              </a:lnSpc>
            </a:pPr>
            <a:r>
              <a:rPr lang="en-US" sz="1600" b="1" smtClean="0"/>
              <a:t>Give and ye shall receive, but don’t give expecting to receive.</a:t>
            </a:r>
            <a:r>
              <a:rPr lang="en-US" sz="1600" smtClean="0"/>
              <a:t>   Some networking books seem to encourage some kind of false friendship where you ask others what you can do for them as an insincere pretext or excuse to turn the conversation to your needs.  People will see through that pretty quickly.   Just make a few friends – real friends. </a:t>
            </a:r>
          </a:p>
          <a:p>
            <a:pPr>
              <a:lnSpc>
                <a:spcPct val="80000"/>
              </a:lnSpc>
            </a:pPr>
            <a:endParaRPr lang="en-US" sz="1600" b="1" smtClean="0"/>
          </a:p>
          <a:p>
            <a:pPr>
              <a:lnSpc>
                <a:spcPct val="80000"/>
              </a:lnSpc>
            </a:pPr>
            <a:r>
              <a:rPr lang="en-US" sz="1600" b="1" smtClean="0"/>
              <a:t>Be friendly &amp; be a friend.  </a:t>
            </a:r>
            <a:r>
              <a:rPr lang="en-US" sz="1600" smtClean="0"/>
              <a:t>Make time to help others, as you hope they make time to help you.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p:cNvSpPr>
            <a:spLocks noGrp="1"/>
          </p:cNvSpPr>
          <p:nvPr>
            <p:ph type="title"/>
          </p:nvPr>
        </p:nvSpPr>
        <p:spPr>
          <a:xfrm>
            <a:off x="457200" y="228600"/>
            <a:ext cx="8229600" cy="563563"/>
          </a:xfrm>
        </p:spPr>
        <p:txBody>
          <a:bodyPr/>
          <a:lstStyle/>
          <a:p>
            <a:pPr>
              <a:defRPr/>
            </a:pPr>
            <a:r>
              <a:rPr lang="en-US" sz="4000" b="1" dirty="0" smtClean="0">
                <a:solidFill>
                  <a:schemeClr val="tx2">
                    <a:lumMod val="50000"/>
                  </a:schemeClr>
                </a:solidFill>
              </a:rPr>
              <a:t>Best Places to Network</a:t>
            </a:r>
          </a:p>
        </p:txBody>
      </p:sp>
      <p:sp>
        <p:nvSpPr>
          <p:cNvPr id="18434" name="Rectangle 3"/>
          <p:cNvSpPr>
            <a:spLocks noGrp="1"/>
          </p:cNvSpPr>
          <p:nvPr>
            <p:ph type="body" idx="1"/>
          </p:nvPr>
        </p:nvSpPr>
        <p:spPr>
          <a:xfrm>
            <a:off x="457200" y="838200"/>
            <a:ext cx="8229600" cy="5334000"/>
          </a:xfrm>
        </p:spPr>
        <p:txBody>
          <a:bodyPr/>
          <a:lstStyle/>
          <a:p>
            <a:pPr>
              <a:lnSpc>
                <a:spcPct val="80000"/>
              </a:lnSpc>
            </a:pPr>
            <a:r>
              <a:rPr lang="en-US" sz="1400" b="1" smtClean="0"/>
              <a:t>Go to functions where you already have a bond with the other people attending.  </a:t>
            </a:r>
            <a:r>
              <a:rPr lang="en-US" sz="1400" smtClean="0"/>
              <a:t>Between two equally qualified candidates, we prefer doing business with people we like. </a:t>
            </a:r>
          </a:p>
          <a:p>
            <a:pPr lvl="1">
              <a:lnSpc>
                <a:spcPct val="80000"/>
              </a:lnSpc>
            </a:pPr>
            <a:r>
              <a:rPr lang="en-US" sz="1400" smtClean="0"/>
              <a:t>Alumni Clubs</a:t>
            </a:r>
          </a:p>
          <a:p>
            <a:pPr lvl="1">
              <a:lnSpc>
                <a:spcPct val="80000"/>
              </a:lnSpc>
            </a:pPr>
            <a:r>
              <a:rPr lang="en-US" sz="1400" smtClean="0"/>
              <a:t>Professional and trade associations</a:t>
            </a:r>
          </a:p>
          <a:p>
            <a:pPr lvl="1">
              <a:lnSpc>
                <a:spcPct val="80000"/>
              </a:lnSpc>
            </a:pPr>
            <a:r>
              <a:rPr lang="en-US" sz="1400" smtClean="0"/>
              <a:t>Groups formed around hobbies.  A lot of business is conducted on a golf course.</a:t>
            </a:r>
          </a:p>
          <a:p>
            <a:pPr lvl="1">
              <a:lnSpc>
                <a:spcPct val="80000"/>
              </a:lnSpc>
            </a:pPr>
            <a:r>
              <a:rPr lang="en-US" sz="1400" smtClean="0"/>
              <a:t>Church: if your church does not have a networking program, start one. </a:t>
            </a:r>
          </a:p>
          <a:p>
            <a:pPr lvl="1">
              <a:lnSpc>
                <a:spcPct val="80000"/>
              </a:lnSpc>
            </a:pPr>
            <a:r>
              <a:rPr lang="en-US" sz="1400" smtClean="0"/>
              <a:t>(Contact me if you want resources, after all, the current Notre Dame Club of Chicago Networking Program started in the basement of a church and has been thriving there for almost 10 years!)</a:t>
            </a:r>
          </a:p>
          <a:p>
            <a:pPr lvl="1">
              <a:lnSpc>
                <a:spcPct val="80000"/>
              </a:lnSpc>
            </a:pPr>
            <a:r>
              <a:rPr lang="en-US" sz="1400" smtClean="0"/>
              <a:t>Volunteer – This is a particularly great place to meet upper level execs who may have a passion for a certain cause, but really have no need to attend a networking function. </a:t>
            </a:r>
          </a:p>
          <a:p>
            <a:pPr>
              <a:lnSpc>
                <a:spcPct val="80000"/>
              </a:lnSpc>
            </a:pPr>
            <a:r>
              <a:rPr lang="en-US" sz="1400" b="1" smtClean="0"/>
              <a:t>Network EVERYWHERE!  </a:t>
            </a:r>
          </a:p>
          <a:p>
            <a:pPr lvl="1">
              <a:lnSpc>
                <a:spcPct val="80000"/>
              </a:lnSpc>
            </a:pPr>
            <a:r>
              <a:rPr lang="en-US" sz="1400" smtClean="0"/>
              <a:t>Start practicing some of the skills we will talk about with your neighbors,  the other soccer parents, the bank teller, the grocery clerk.  You don’t know what tomorrow might bring. </a:t>
            </a:r>
          </a:p>
          <a:p>
            <a:pPr lvl="1">
              <a:lnSpc>
                <a:spcPct val="80000"/>
              </a:lnSpc>
              <a:buFont typeface="Arial" charset="0"/>
              <a:buNone/>
            </a:pPr>
            <a:r>
              <a:rPr lang="en-US" sz="1400" smtClean="0"/>
              <a:t> </a:t>
            </a:r>
          </a:p>
          <a:p>
            <a:pPr lvl="1">
              <a:lnSpc>
                <a:spcPct val="80000"/>
              </a:lnSpc>
            </a:pPr>
            <a:r>
              <a:rPr lang="en-US" sz="1400" smtClean="0"/>
              <a:t> After graduating from ND Law School in 1987, we moved to Munster,  so I could work in downtown Chicago.  I would regularly go into our local bank rather than through the  drive-through window.  I got to know the women tellers well, and then the bank Manager, Agnes.  Agnes also went to my church.   In the first week of January 1991, my husband quit his job to start his own company.  He had a partner who was the financial backer. The day after my husband quit his job, the financial backer, backed out.  My husband took his business plan from big bank to big bank in Chicago for two weeks, but the big banks did not want to speak to a start up.  He called me on a Thursday afternoon about 2:00, rather dejected. I said, “Honey, why don’t I call Agnes, and see what our bank can do?”  I called Agnes who said, “Come in at 4:00  to talk.”  With his spectacular little business plan in hand, we went in at 4:00 and came out with a $50,000 line of credit at 4:30.  That was all we needed to start.  20 years later, we have about 250 employees and 12 offices in 10 states.   You don’t know what you might need 5 years from now… or even next week.  Build your net(work), before you need it.  It will surely help soften any fall.  That is why it is important to build friendships – not just relationships or “connections.”</a:t>
            </a:r>
          </a:p>
          <a:p>
            <a:pPr>
              <a:lnSpc>
                <a:spcPct val="80000"/>
              </a:lnSpc>
            </a:pPr>
            <a:endParaRPr lang="en-US" sz="140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Grp="1"/>
          </p:cNvSpPr>
          <p:nvPr>
            <p:ph type="title"/>
          </p:nvPr>
        </p:nvSpPr>
        <p:spPr>
          <a:xfrm>
            <a:off x="457200" y="274638"/>
            <a:ext cx="8229600" cy="334962"/>
          </a:xfrm>
        </p:spPr>
        <p:txBody>
          <a:bodyPr/>
          <a:lstStyle/>
          <a:p>
            <a:pPr>
              <a:defRPr/>
            </a:pPr>
            <a:r>
              <a:rPr lang="en-US" sz="4000" b="1" dirty="0" smtClean="0">
                <a:solidFill>
                  <a:schemeClr val="tx2">
                    <a:lumMod val="50000"/>
                  </a:schemeClr>
                </a:solidFill>
              </a:rPr>
              <a:t>The Art of Conversation</a:t>
            </a:r>
          </a:p>
        </p:txBody>
      </p:sp>
      <p:sp>
        <p:nvSpPr>
          <p:cNvPr id="19458" name="Rectangle 3"/>
          <p:cNvSpPr>
            <a:spLocks noGrp="1"/>
          </p:cNvSpPr>
          <p:nvPr>
            <p:ph type="body" idx="1"/>
          </p:nvPr>
        </p:nvSpPr>
        <p:spPr>
          <a:xfrm>
            <a:off x="457200" y="914400"/>
            <a:ext cx="8229600" cy="5257800"/>
          </a:xfrm>
        </p:spPr>
        <p:txBody>
          <a:bodyPr/>
          <a:lstStyle/>
          <a:p>
            <a:pPr>
              <a:lnSpc>
                <a:spcPct val="80000"/>
              </a:lnSpc>
            </a:pPr>
            <a:r>
              <a:rPr lang="en-US" sz="1600" smtClean="0"/>
              <a:t>No opening lines less than 5 words. It is so frustrating to ask someone, “What do you do?” and have them respond. “I’m an attorney,”   followed by silence and often accompanied by a blank look..…. Not even a “What do you do” in return.      Puh-lease!  Give me something to work with! </a:t>
            </a:r>
          </a:p>
          <a:p>
            <a:pPr>
              <a:lnSpc>
                <a:spcPct val="80000"/>
              </a:lnSpc>
            </a:pPr>
            <a:endParaRPr lang="en-US" sz="1600" smtClean="0"/>
          </a:p>
          <a:p>
            <a:pPr>
              <a:lnSpc>
                <a:spcPct val="80000"/>
              </a:lnSpc>
            </a:pPr>
            <a:r>
              <a:rPr lang="en-US" sz="1600" smtClean="0"/>
              <a:t>Please do not tell me you are a “consultant” and end there.  I have no idea what that means or what you do.  I can’t help you.  This is especially true for  young people.   </a:t>
            </a:r>
          </a:p>
          <a:p>
            <a:pPr>
              <a:lnSpc>
                <a:spcPct val="80000"/>
              </a:lnSpc>
              <a:buFont typeface="Arial" charset="0"/>
              <a:buNone/>
            </a:pPr>
            <a:endParaRPr lang="en-US" sz="1600" smtClean="0"/>
          </a:p>
          <a:p>
            <a:pPr>
              <a:lnSpc>
                <a:spcPct val="80000"/>
              </a:lnSpc>
            </a:pPr>
            <a:r>
              <a:rPr lang="en-US" sz="1600" smtClean="0"/>
              <a:t>Try a three point response. Example:  </a:t>
            </a:r>
          </a:p>
          <a:p>
            <a:pPr lvl="1">
              <a:lnSpc>
                <a:spcPct val="80000"/>
              </a:lnSpc>
            </a:pPr>
            <a:r>
              <a:rPr lang="en-US" sz="1600" smtClean="0"/>
              <a:t>(1)  I’m an insurance coverage attorney at a large insurance company, </a:t>
            </a:r>
          </a:p>
          <a:p>
            <a:pPr lvl="1">
              <a:lnSpc>
                <a:spcPct val="80000"/>
              </a:lnSpc>
            </a:pPr>
            <a:r>
              <a:rPr lang="en-US" sz="1600" smtClean="0"/>
              <a:t>(2) If your business has a catastrophic loss or gets sued for something unusual, I can tell you if the loss is covered by your policy and whether your insurance company will or should hire attorneys to defend you and pay for the loss, and </a:t>
            </a:r>
          </a:p>
          <a:p>
            <a:pPr lvl="1">
              <a:lnSpc>
                <a:spcPct val="80000"/>
              </a:lnSpc>
            </a:pPr>
            <a:r>
              <a:rPr lang="en-US" sz="1600" smtClean="0"/>
              <a:t>(3) in my spare time I love to ballroom dance.  </a:t>
            </a:r>
          </a:p>
          <a:p>
            <a:pPr lvl="1">
              <a:lnSpc>
                <a:spcPct val="80000"/>
              </a:lnSpc>
              <a:buFont typeface="Arial" charset="0"/>
              <a:buNone/>
            </a:pPr>
            <a:endParaRPr lang="en-US" sz="1600" smtClean="0"/>
          </a:p>
          <a:p>
            <a:pPr>
              <a:lnSpc>
                <a:spcPct val="80000"/>
              </a:lnSpc>
            </a:pPr>
            <a:r>
              <a:rPr lang="en-US" sz="1600" smtClean="0"/>
              <a:t>Now, in a short amount of time and succinctly, you have told them </a:t>
            </a:r>
          </a:p>
          <a:p>
            <a:pPr lvl="1">
              <a:lnSpc>
                <a:spcPct val="80000"/>
              </a:lnSpc>
            </a:pPr>
            <a:r>
              <a:rPr lang="en-US" sz="1600" smtClean="0"/>
              <a:t>(1) generally what you do, </a:t>
            </a:r>
          </a:p>
          <a:p>
            <a:pPr lvl="1">
              <a:lnSpc>
                <a:spcPct val="80000"/>
              </a:lnSpc>
            </a:pPr>
            <a:r>
              <a:rPr lang="en-US" sz="1600" smtClean="0"/>
              <a:t>(2) why they might want to know you better, and </a:t>
            </a:r>
          </a:p>
          <a:p>
            <a:pPr lvl="1">
              <a:lnSpc>
                <a:spcPct val="80000"/>
              </a:lnSpc>
            </a:pPr>
            <a:r>
              <a:rPr lang="en-US" sz="1600" smtClean="0"/>
              <a:t>(3) something fun and interesting about yourself.  </a:t>
            </a:r>
          </a:p>
          <a:p>
            <a:pPr lvl="1">
              <a:lnSpc>
                <a:spcPct val="80000"/>
              </a:lnSpc>
              <a:buFont typeface="Arial" charset="0"/>
              <a:buNone/>
            </a:pPr>
            <a:r>
              <a:rPr lang="en-US" sz="1600" smtClean="0"/>
              <a:t>Don’t rush through it, though. Give them time to digest each segment. </a:t>
            </a:r>
          </a:p>
          <a:p>
            <a:pPr lvl="1">
              <a:lnSpc>
                <a:spcPct val="80000"/>
              </a:lnSpc>
              <a:buFont typeface="Arial" charset="0"/>
              <a:buNone/>
            </a:pPr>
            <a:r>
              <a:rPr lang="en-US" sz="1600" smtClean="0"/>
              <a:t>Now pause and give them a few seconds to ask a question if they want.    </a:t>
            </a:r>
          </a:p>
          <a:p>
            <a:pPr lvl="1">
              <a:lnSpc>
                <a:spcPct val="80000"/>
              </a:lnSpc>
              <a:buFont typeface="Arial" charset="0"/>
              <a:buNone/>
            </a:pPr>
            <a:r>
              <a:rPr lang="en-US" sz="1600" smtClean="0"/>
              <a:t>If they do not, now ask them what they do.</a:t>
            </a:r>
          </a:p>
          <a:p>
            <a:pPr lvl="1">
              <a:lnSpc>
                <a:spcPct val="80000"/>
              </a:lnSpc>
              <a:buFont typeface="Arial" charset="0"/>
              <a:buNone/>
            </a:pPr>
            <a:endParaRPr lang="en-US" sz="1600" smtClean="0"/>
          </a:p>
          <a:p>
            <a:pPr lvl="1">
              <a:lnSpc>
                <a:spcPct val="80000"/>
              </a:lnSpc>
              <a:buFont typeface="Arial" charset="0"/>
              <a:buNone/>
            </a:pPr>
            <a:endParaRPr lang="en-US" sz="140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Grp="1"/>
          </p:cNvSpPr>
          <p:nvPr>
            <p:ph type="title"/>
          </p:nvPr>
        </p:nvSpPr>
        <p:spPr/>
        <p:txBody>
          <a:bodyPr/>
          <a:lstStyle/>
          <a:p>
            <a:pPr>
              <a:defRPr/>
            </a:pPr>
            <a:r>
              <a:rPr lang="en-US" b="1" dirty="0" smtClean="0">
                <a:solidFill>
                  <a:schemeClr val="tx2">
                    <a:lumMod val="50000"/>
                  </a:schemeClr>
                </a:solidFill>
              </a:rPr>
              <a:t>The Art of Conversation Cont…</a:t>
            </a:r>
          </a:p>
        </p:txBody>
      </p:sp>
      <p:sp>
        <p:nvSpPr>
          <p:cNvPr id="20482" name="Rectangle 3"/>
          <p:cNvSpPr>
            <a:spLocks noGrp="1"/>
          </p:cNvSpPr>
          <p:nvPr>
            <p:ph type="body" idx="1"/>
          </p:nvPr>
        </p:nvSpPr>
        <p:spPr>
          <a:xfrm>
            <a:off x="457200" y="1143000"/>
            <a:ext cx="8229600" cy="5181600"/>
          </a:xfrm>
        </p:spPr>
        <p:txBody>
          <a:bodyPr/>
          <a:lstStyle/>
          <a:p>
            <a:pPr>
              <a:lnSpc>
                <a:spcPct val="80000"/>
              </a:lnSpc>
            </a:pPr>
            <a:r>
              <a:rPr lang="en-US" sz="1400" b="1" smtClean="0"/>
              <a:t>It’s not all about you.  </a:t>
            </a:r>
            <a:r>
              <a:rPr lang="en-US" sz="1400" smtClean="0"/>
              <a:t>Find out why the person you are talking to is there. I know a nice little lady that I would love to invite to my parties, but every conversation is all about her. Every conversation becomes a monologue.   I just can’t do that to the rest of my guests…   Give others a chance to talk.   How are you going to find out if they know other interesting people that might be able to help you if you don’t let them talk??? That is also how you will find out if there a way you might be able to help him or her?  </a:t>
            </a:r>
          </a:p>
          <a:p>
            <a:pPr>
              <a:lnSpc>
                <a:spcPct val="80000"/>
              </a:lnSpc>
              <a:buFont typeface="Arial" charset="0"/>
              <a:buNone/>
            </a:pPr>
            <a:endParaRPr lang="en-US" sz="1400" smtClean="0"/>
          </a:p>
          <a:p>
            <a:pPr>
              <a:lnSpc>
                <a:spcPct val="80000"/>
              </a:lnSpc>
            </a:pPr>
            <a:r>
              <a:rPr lang="en-US" sz="1400" b="1" smtClean="0"/>
              <a:t>Listen. ….  </a:t>
            </a:r>
            <a:r>
              <a:rPr lang="en-US" sz="1400" smtClean="0"/>
              <a:t>Wait.  Did you hear what I said???  Listen….   Don’t be thinking ahead to what you will say next.  Be  truly interested in the person with whom you are talking.  (The advice in this section is also helpful for dates….)</a:t>
            </a:r>
          </a:p>
          <a:p>
            <a:pPr>
              <a:lnSpc>
                <a:spcPct val="80000"/>
              </a:lnSpc>
              <a:buFont typeface="Arial" charset="0"/>
              <a:buNone/>
            </a:pPr>
            <a:endParaRPr lang="en-US" sz="1400" smtClean="0"/>
          </a:p>
          <a:p>
            <a:pPr>
              <a:lnSpc>
                <a:spcPct val="80000"/>
              </a:lnSpc>
            </a:pPr>
            <a:r>
              <a:rPr lang="en-US" sz="1400" b="1" smtClean="0"/>
              <a:t>Remember:  The Art of the “rejoinder.”  </a:t>
            </a:r>
            <a:r>
              <a:rPr lang="en-US" sz="1400" smtClean="0"/>
              <a:t>Who, What, When, Where, Why &amp; How</a:t>
            </a:r>
          </a:p>
          <a:p>
            <a:pPr lvl="1">
              <a:lnSpc>
                <a:spcPct val="80000"/>
              </a:lnSpc>
              <a:buFont typeface="Arial" charset="0"/>
              <a:buNone/>
            </a:pPr>
            <a:r>
              <a:rPr lang="en-US" sz="1400" smtClean="0"/>
              <a:t>What if someone blurts out, “I love green socks” at the event.  You might give them a quizzical look and say, “Why do love green socks?  How did you develop a passion for green socks?  Where do you find the best green socks?   How many pairs do you have?  How long have you felt this way about green socks?   You get the picture.                   </a:t>
            </a:r>
          </a:p>
          <a:p>
            <a:pPr lvl="1">
              <a:lnSpc>
                <a:spcPct val="80000"/>
              </a:lnSpc>
              <a:buFont typeface="Arial" charset="0"/>
              <a:buNone/>
            </a:pPr>
            <a:r>
              <a:rPr lang="en-US" sz="1400" smtClean="0"/>
              <a:t> </a:t>
            </a:r>
          </a:p>
          <a:p>
            <a:pPr>
              <a:lnSpc>
                <a:spcPct val="80000"/>
              </a:lnSpc>
            </a:pPr>
            <a:r>
              <a:rPr lang="en-US" sz="1400" b="1" smtClean="0"/>
              <a:t>Be mindful of your audience. </a:t>
            </a:r>
            <a:r>
              <a:rPr lang="en-US" sz="1400" smtClean="0"/>
              <a:t>If you are at an industry or trade association event, use your industry jargon.  If you are at a general event, speak in a manner that an every day ordinary person understands.  How can I recommend you to someone if I can’t articulate what you do? </a:t>
            </a:r>
          </a:p>
          <a:p>
            <a:pPr>
              <a:lnSpc>
                <a:spcPct val="80000"/>
              </a:lnSpc>
              <a:buFont typeface="Arial" charset="0"/>
              <a:buNone/>
            </a:pPr>
            <a:r>
              <a:rPr lang="en-US" sz="1400" smtClean="0"/>
              <a:t>                                      </a:t>
            </a:r>
          </a:p>
          <a:p>
            <a:pPr>
              <a:lnSpc>
                <a:spcPct val="80000"/>
              </a:lnSpc>
            </a:pPr>
            <a:r>
              <a:rPr lang="en-US" sz="1400" b="1" smtClean="0"/>
              <a:t>Look for commonalities to talk about. </a:t>
            </a:r>
            <a:r>
              <a:rPr lang="en-US" sz="1400" smtClean="0"/>
              <a:t>How long have you belonged to this group?  What other types of events do they have?  What do you like best about being a member of X?  The weather, the traffic,  what you liked about the speaker you both just heard.  Just start the conversation.  It’s not rocket science!  </a:t>
            </a:r>
          </a:p>
          <a:p>
            <a:pPr>
              <a:lnSpc>
                <a:spcPct val="80000"/>
              </a:lnSpc>
              <a:buFont typeface="Arial" charset="0"/>
              <a:buNone/>
            </a:pPr>
            <a:endParaRPr lang="en-US" sz="1400" smtClean="0"/>
          </a:p>
          <a:p>
            <a:pPr>
              <a:lnSpc>
                <a:spcPct val="80000"/>
              </a:lnSpc>
            </a:pPr>
            <a:r>
              <a:rPr lang="en-US" sz="1400" b="1" smtClean="0"/>
              <a:t>Don’t complain or be negative.  </a:t>
            </a:r>
            <a:r>
              <a:rPr lang="en-US" sz="1400" smtClean="0"/>
              <a:t>Who’s interested in that???  As you are complaining about and critiquing the food, I’m thinking I won’t be inviting you to my next party…</a:t>
            </a:r>
          </a:p>
          <a:p>
            <a:pPr>
              <a:lnSpc>
                <a:spcPct val="80000"/>
              </a:lnSpc>
              <a:buFont typeface="Arial" charset="0"/>
              <a:buNone/>
            </a:pPr>
            <a:endParaRPr lang="en-US" sz="140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p:cNvSpPr>
          <p:nvPr>
            <p:ph type="title"/>
          </p:nvPr>
        </p:nvSpPr>
        <p:spPr>
          <a:xfrm>
            <a:off x="457200" y="228600"/>
            <a:ext cx="8153400" cy="304800"/>
          </a:xfrm>
        </p:spPr>
        <p:txBody>
          <a:bodyPr/>
          <a:lstStyle/>
          <a:p>
            <a:r>
              <a:rPr lang="en-US" sz="2800" b="1" smtClean="0">
                <a:solidFill>
                  <a:srgbClr val="10253F"/>
                </a:solidFill>
              </a:rPr>
              <a:t>Dress &amp; Related Issues</a:t>
            </a:r>
          </a:p>
        </p:txBody>
      </p:sp>
      <p:sp>
        <p:nvSpPr>
          <p:cNvPr id="21506" name="Rectangle 3"/>
          <p:cNvSpPr>
            <a:spLocks noGrp="1"/>
          </p:cNvSpPr>
          <p:nvPr>
            <p:ph type="body" idx="1"/>
          </p:nvPr>
        </p:nvSpPr>
        <p:spPr>
          <a:xfrm>
            <a:off x="457200" y="685800"/>
            <a:ext cx="8229600" cy="5867400"/>
          </a:xfrm>
        </p:spPr>
        <p:txBody>
          <a:bodyPr/>
          <a:lstStyle/>
          <a:p>
            <a:pPr>
              <a:lnSpc>
                <a:spcPct val="80000"/>
              </a:lnSpc>
            </a:pPr>
            <a:r>
              <a:rPr lang="en-US" sz="1400" b="1" smtClean="0"/>
              <a:t>Dress Appropriately:   </a:t>
            </a:r>
            <a:r>
              <a:rPr lang="en-US" sz="1400" smtClean="0"/>
              <a:t>Over the years, many young alums have asked me what to wear to a networking functions.   I advise that if you are at a business networking function, and you are looking for a job,  dress in a manner that makes it easy for someone to envision you as an employee in his or her organization.  Obviously, if you are at a tail-gater and have the potential to meet such folks, you would not dress the same way, but you would dress “smartly.”  You would want them to be able to envision you marketing with the firm’s clients in a casual atmosphere. </a:t>
            </a:r>
          </a:p>
          <a:p>
            <a:pPr>
              <a:lnSpc>
                <a:spcPct val="80000"/>
              </a:lnSpc>
            </a:pPr>
            <a:endParaRPr lang="en-US" sz="1400" smtClean="0"/>
          </a:p>
          <a:p>
            <a:pPr>
              <a:lnSpc>
                <a:spcPct val="80000"/>
              </a:lnSpc>
            </a:pPr>
            <a:r>
              <a:rPr lang="en-US" sz="1400" b="1" smtClean="0"/>
              <a:t>At your own risk:  </a:t>
            </a:r>
            <a:r>
              <a:rPr lang="en-US" sz="1400" smtClean="0"/>
              <a:t>Ladies, low cut blouse or postage stamp size skirt?   Remember, you may meet the wife of the President of the company for which you want to work.  Your card may never make it to him…</a:t>
            </a:r>
          </a:p>
          <a:p>
            <a:pPr>
              <a:lnSpc>
                <a:spcPct val="80000"/>
              </a:lnSpc>
            </a:pPr>
            <a:r>
              <a:rPr lang="en-US" sz="1400" b="1" smtClean="0"/>
              <a:t>Practice your handshake.</a:t>
            </a:r>
            <a:r>
              <a:rPr lang="en-US" sz="1400" smtClean="0"/>
              <a:t>  Simple, but essential.</a:t>
            </a:r>
          </a:p>
          <a:p>
            <a:pPr>
              <a:lnSpc>
                <a:spcPct val="80000"/>
              </a:lnSpc>
              <a:buFont typeface="Arial" charset="0"/>
              <a:buNone/>
            </a:pPr>
            <a:endParaRPr lang="en-US" sz="1400" smtClean="0"/>
          </a:p>
          <a:p>
            <a:pPr>
              <a:lnSpc>
                <a:spcPct val="80000"/>
              </a:lnSpc>
            </a:pPr>
            <a:r>
              <a:rPr lang="en-US" sz="1400" b="1" smtClean="0"/>
              <a:t>Wear your name tag high on your right shoulder.</a:t>
            </a:r>
            <a:r>
              <a:rPr lang="en-US" sz="1400" smtClean="0"/>
              <a:t>  When you extend your hand to shake, your right shoulder will come forward, and the person will more easily see your name.  When you greet someone you have met before, make it easy on that person even if you think they remember who you are.  Say, “Hi, we met last year at the Bar Association seminar. I practice labor law at XYZ firm.”  Now the other person (relieved) can say, “Oh yes, of course I remember you!”  You won’t have to talk with someone who has a strange look on her face as she tries to figure out how in the world she knows you… She can now focus on what you are really saying is new in your life, rather than who you are.  You have now made him or her feel good about the introduction, rather than bad for not remembering your name or who you are.</a:t>
            </a:r>
          </a:p>
          <a:p>
            <a:pPr>
              <a:lnSpc>
                <a:spcPct val="80000"/>
              </a:lnSpc>
              <a:buFont typeface="Arial" charset="0"/>
              <a:buNone/>
            </a:pPr>
            <a:endParaRPr lang="en-US" sz="1400" smtClean="0"/>
          </a:p>
          <a:p>
            <a:pPr>
              <a:lnSpc>
                <a:spcPct val="80000"/>
              </a:lnSpc>
            </a:pPr>
            <a:r>
              <a:rPr lang="en-US" sz="1400" smtClean="0"/>
              <a:t>If you are writing your own name tag, write in </a:t>
            </a:r>
            <a:r>
              <a:rPr lang="en-US" sz="1400" b="1" smtClean="0"/>
              <a:t>BIG BLOCK LETTERS. </a:t>
            </a:r>
            <a:r>
              <a:rPr lang="en-US" sz="1400" smtClean="0"/>
              <a:t> CEO level execs who can hire you may not be able to read small print… I like the first name larger on the top line with the last name smaller below. NO SCRIPT!!!</a:t>
            </a:r>
            <a:endParaRPr lang="en-US" sz="1400" b="1" smtClean="0"/>
          </a:p>
          <a:p>
            <a:pPr>
              <a:lnSpc>
                <a:spcPct val="80000"/>
              </a:lnSpc>
            </a:pPr>
            <a:endParaRPr lang="en-US" sz="1400" smtClean="0"/>
          </a:p>
          <a:p>
            <a:pPr>
              <a:lnSpc>
                <a:spcPct val="80000"/>
              </a:lnSpc>
            </a:pPr>
            <a:r>
              <a:rPr lang="en-US" sz="1400" b="1" smtClean="0"/>
              <a:t>Posture:</a:t>
            </a:r>
            <a:r>
              <a:rPr lang="en-US" sz="1400" smtClean="0"/>
              <a:t>  Stand up straight!  You will look 10 years younger and more confident. (My ballroom dance instructor taught me that.)  It is true, but takes practice and a conscious effort.</a:t>
            </a:r>
          </a:p>
          <a:p>
            <a:pPr>
              <a:lnSpc>
                <a:spcPct val="80000"/>
              </a:lnSpc>
              <a:buFont typeface="Arial" charset="0"/>
              <a:buNone/>
            </a:pPr>
            <a:endParaRPr lang="en-US" sz="1400" smtClean="0"/>
          </a:p>
          <a:p>
            <a:pPr>
              <a:lnSpc>
                <a:spcPct val="80000"/>
              </a:lnSpc>
            </a:pPr>
            <a:r>
              <a:rPr lang="en-US" sz="1400" b="1" smtClean="0"/>
              <a:t>Smile.  </a:t>
            </a:r>
            <a:r>
              <a:rPr lang="en-US" sz="1400" smtClean="0"/>
              <a:t>You’re not at a funeral! </a:t>
            </a:r>
          </a:p>
          <a:p>
            <a:pPr>
              <a:lnSpc>
                <a:spcPct val="80000"/>
              </a:lnSpc>
            </a:pPr>
            <a:endParaRPr lang="en-US" sz="1400" smtClean="0"/>
          </a:p>
          <a:p>
            <a:pPr algn="ctr">
              <a:lnSpc>
                <a:spcPct val="80000"/>
              </a:lnSpc>
              <a:buFont typeface="Arial" charset="0"/>
              <a:buNone/>
            </a:pPr>
            <a:r>
              <a:rPr lang="en-US" sz="1400" smtClean="0"/>
              <a:t>GOOD LUCK AND GOD BLESS!!!</a:t>
            </a:r>
          </a:p>
          <a:p>
            <a:pPr algn="ctr">
              <a:lnSpc>
                <a:spcPct val="80000"/>
              </a:lnSpc>
              <a:buFont typeface="Arial" charset="0"/>
              <a:buNone/>
            </a:pPr>
            <a:endParaRPr lang="en-US" sz="140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1474</TotalTime>
  <Words>2505</Words>
  <Application>Microsoft Office PowerPoint</Application>
  <PresentationFormat>On-screen Show (4:3)</PresentationFormat>
  <Paragraphs>93</Paragraphs>
  <Slides>9</Slides>
  <Notes>0</Notes>
  <HiddenSlides>0</HiddenSlides>
  <MMClips>0</MMClips>
  <ScaleCrop>false</ScaleCrop>
  <HeadingPairs>
    <vt:vector size="6" baseType="variant">
      <vt:variant>
        <vt:lpstr>Fonts Used</vt:lpstr>
      </vt:variant>
      <vt:variant>
        <vt:i4>2</vt:i4>
      </vt:variant>
      <vt:variant>
        <vt:lpstr>Design Template</vt:lpstr>
      </vt:variant>
      <vt:variant>
        <vt:i4>1</vt:i4>
      </vt:variant>
      <vt:variant>
        <vt:lpstr>Slide Titles</vt:lpstr>
      </vt:variant>
      <vt:variant>
        <vt:i4>9</vt:i4>
      </vt:variant>
    </vt:vector>
  </HeadingPairs>
  <TitlesOfParts>
    <vt:vector size="12" baseType="lpstr">
      <vt:lpstr>Arial</vt:lpstr>
      <vt:lpstr>Calibri</vt:lpstr>
      <vt:lpstr>Office Theme</vt:lpstr>
      <vt:lpstr>Making the Right Connections for this Life &amp; the Next! Year of Faith Networking Bible Study October 23, 2012</vt:lpstr>
      <vt:lpstr>Surviving &amp; Thriving at a Networking Event!</vt:lpstr>
      <vt:lpstr>Strategy</vt:lpstr>
      <vt:lpstr>More Strategy</vt:lpstr>
      <vt:lpstr>Strategy Cont…</vt:lpstr>
      <vt:lpstr>Best Places to Network</vt:lpstr>
      <vt:lpstr>The Art of Conversation</vt:lpstr>
      <vt:lpstr>The Art of Conversation Cont…</vt:lpstr>
      <vt:lpstr>Dress &amp; Related Issues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Networking Like a Pro ND Women Connect September 28, 2011</dc:title>
  <dc:creator>lweaver</dc:creator>
  <cp:lastModifiedBy>lweaver</cp:lastModifiedBy>
  <cp:revision>80</cp:revision>
  <dcterms:created xsi:type="dcterms:W3CDTF">2011-09-25T06:53:43Z</dcterms:created>
  <dcterms:modified xsi:type="dcterms:W3CDTF">2016-02-03T22:30:11Z</dcterms:modified>
</cp:coreProperties>
</file>